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639A840-A59E-4D21-AC44-A919346C0419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5894AC4-BD7E-46A1-A3AD-09360F99867D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>
          <a:xfrm>
            <a:off x="8384760" y="6245280"/>
            <a:ext cx="301320" cy="2880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Autofit/>
          </a:bodyPr>
          <a:lstStyle>
            <a:lvl1pPr indent="0">
              <a:lnSpc>
                <a:spcPct val="100000"/>
              </a:lnSpc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</a:pPr>
            <a:fld id="{4D49A610-EADC-4F4A-8586-84243A59B7A1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sldNum" idx="2"/>
          </p:nvPr>
        </p:nvSpPr>
        <p:spPr>
          <a:xfrm>
            <a:off x="8384760" y="6245280"/>
            <a:ext cx="301320" cy="2880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Autofit/>
          </a:bodyPr>
          <a:lstStyle>
            <a:lvl1pPr indent="0">
              <a:lnSpc>
                <a:spcPct val="100000"/>
              </a:lnSpc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</a:pPr>
            <a:fld id="{DD257765-61BA-4B27-BE1E-F5E9920AFE80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4.jpe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"/>
          <p:cNvSpPr/>
          <p:nvPr/>
        </p:nvSpPr>
        <p:spPr>
          <a:xfrm>
            <a:off x="4356000" y="1052640"/>
            <a:ext cx="4287240" cy="858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ctr" defTabSz="914400">
              <a:lnSpc>
                <a:spcPct val="80000"/>
              </a:lnSpc>
              <a:spcBef>
                <a:spcPts val="601"/>
              </a:spcBef>
              <a:tabLst>
                <a:tab algn="l" pos="0"/>
              </a:tabLst>
            </a:pPr>
            <a:br>
              <a:rPr sz="2800"/>
            </a:b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3" name="oro" descr="oro"/>
          <p:cNvPicPr/>
          <p:nvPr/>
        </p:nvPicPr>
        <p:blipFill>
          <a:blip r:embed="rId1"/>
          <a:stretch/>
        </p:blipFill>
        <p:spPr>
          <a:xfrm>
            <a:off x="0" y="72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4" name="Pravokutnik"/>
          <p:cNvSpPr/>
          <p:nvPr/>
        </p:nvSpPr>
        <p:spPr>
          <a:xfrm>
            <a:off x="539640" y="404640"/>
            <a:ext cx="4031640" cy="72000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 algn="ctr" defTabSz="768240">
              <a:lnSpc>
                <a:spcPct val="100000"/>
              </a:lnSpc>
              <a:tabLst>
                <a:tab algn="l" pos="0"/>
              </a:tabLst>
            </a:pPr>
            <a:r>
              <a:rPr lang="hr-HR" sz="4710" b="0" u="none" strike="noStrike">
                <a:solidFill>
                  <a:srgbClr val="009900"/>
                </a:solidFill>
                <a:effectLst/>
                <a:uFillTx/>
                <a:latin typeface="Impact"/>
                <a:ea typeface="Impact"/>
              </a:rPr>
              <a:t> </a:t>
            </a:r>
            <a:endParaRPr lang="en-US" sz="471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5" name="image.png"/>
          <p:cNvGrpSpPr/>
          <p:nvPr/>
        </p:nvGrpSpPr>
        <p:grpSpPr>
          <a:xfrm>
            <a:off x="330120" y="1284120"/>
            <a:ext cx="3072600" cy="5549040"/>
            <a:chOff x="330120" y="1284120"/>
            <a:chExt cx="3072600" cy="5549040"/>
          </a:xfrm>
        </p:grpSpPr>
        <p:pic>
          <p:nvPicPr>
            <p:cNvPr id="16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33520" y="1487520"/>
              <a:ext cx="2666160" cy="51048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7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330120" y="1284120"/>
              <a:ext cx="3072600" cy="55490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8" name="Darovi Duha Svetoga"/>
          <p:cNvSpPr/>
          <p:nvPr/>
        </p:nvSpPr>
        <p:spPr>
          <a:xfrm>
            <a:off x="1505520" y="356760"/>
            <a:ext cx="6132240" cy="851760"/>
          </a:xfrm>
          <a:prstGeom prst="rect">
            <a:avLst/>
          </a:prstGeom>
          <a:gradFill rotWithShape="0">
            <a:gsLst>
              <a:gs pos="0">
                <a:srgbClr val="ff953e"/>
              </a:gs>
              <a:gs pos="100000">
                <a:srgbClr val="ffd1bb"/>
              </a:gs>
            </a:gsLst>
            <a:lin ang="16200000"/>
          </a:gradFill>
          <a:ln w="0">
            <a:solidFill>
              <a:srgbClr val="000000"/>
            </a:solidFill>
          </a:ln>
          <a:effectLst>
            <a:outerShdw algn="b" blurRad="38160" dir="5400000" dist="23040" kx="0" ky="0" rotWithShape="0" sx="100000" sy="10000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5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Darovi Duha Svetoga</a:t>
            </a:r>
            <a:endParaRPr lang="en-US" sz="5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Koji su to darovi?"/>
          <p:cNvSpPr/>
          <p:nvPr/>
        </p:nvSpPr>
        <p:spPr>
          <a:xfrm>
            <a:off x="4507560" y="1564560"/>
            <a:ext cx="3984480" cy="69912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Koji su to darovi?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Mudrost…"/>
          <p:cNvSpPr/>
          <p:nvPr/>
        </p:nvSpPr>
        <p:spPr>
          <a:xfrm>
            <a:off x="5076720" y="2459880"/>
            <a:ext cx="2486520" cy="4250160"/>
          </a:xfrm>
          <a:prstGeom prst="rect">
            <a:avLst/>
          </a:prstGeom>
          <a:gradFill rotWithShape="0">
            <a:gsLst>
              <a:gs pos="0">
                <a:srgbClr val="ff953e"/>
              </a:gs>
              <a:gs pos="100000">
                <a:srgbClr val="ffd1bb"/>
              </a:gs>
            </a:gsLst>
            <a:lin ang="16200000"/>
          </a:gradFill>
          <a:ln w="0">
            <a:solidFill>
              <a:srgbClr val="000000"/>
            </a:solidFill>
          </a:ln>
          <a:effectLst>
            <a:outerShdw algn="b" blurRad="38160" dir="5400000" dist="23040" kx="0" ky="0" rotWithShape="0" sx="100000" sy="10000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Mudrost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Razum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Savjet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Jakost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Znanje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Pobožnost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Strah Božji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fill="hold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2" name="Mudar čovjek je sposoban razlikovati važno od nevažnog i prepoznavati Božju volju u svom životu.…"/>
          <p:cNvSpPr/>
          <p:nvPr/>
        </p:nvSpPr>
        <p:spPr>
          <a:xfrm>
            <a:off x="108000" y="842760"/>
            <a:ext cx="5095080" cy="5943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Mudar čovjek je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razlikovati važno od nevažnog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prepoznavati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Božju volju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svom životu.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je shvatiti ono što je najvažnije te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Božjem svjetlu promatrati i prosuđivati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ljudski život i cjelokupnu stvarnost.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3" name="image.png"/>
          <p:cNvGrpSpPr/>
          <p:nvPr/>
        </p:nvGrpSpPr>
        <p:grpSpPr>
          <a:xfrm>
            <a:off x="5402160" y="793800"/>
            <a:ext cx="3658320" cy="5817600"/>
            <a:chOff x="5402160" y="793800"/>
            <a:chExt cx="3658320" cy="5817600"/>
          </a:xfrm>
        </p:grpSpPr>
        <p:pic>
          <p:nvPicPr>
            <p:cNvPr id="24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605560" y="996840"/>
              <a:ext cx="3252240" cy="53730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5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402160" y="793800"/>
              <a:ext cx="3658320" cy="581760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6" name="MUDROST"/>
          <p:cNvSpPr/>
          <p:nvPr/>
        </p:nvSpPr>
        <p:spPr>
          <a:xfrm>
            <a:off x="2984040" y="180360"/>
            <a:ext cx="2657160" cy="69912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MUDROST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8" name="Razuman čovjek je otvoren i kritičan u razumijevanju sebe, svijeta i ljudi.…"/>
          <p:cNvSpPr/>
          <p:nvPr/>
        </p:nvSpPr>
        <p:spPr>
          <a:xfrm>
            <a:off x="4078440" y="746640"/>
            <a:ext cx="4886640" cy="604440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Razuman čovjek je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otvoren i kritičan u razumijevanju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sebe, svijeta i ljudi. 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Razuman čovjek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ima svoj stav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ne dopušta da se okolnosti i drugi ljudi njime poigravaju. 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Tim nas darom Duh Sveti osobito osposobljava da možemo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razumjeti i prihvatiti Božju riječ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te da možemo, u svjetlu Božje riječi,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razumjeti i promatrati sebe, druge ljude i sveukupnu stvarnost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.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9" name="image.png"/>
          <p:cNvGrpSpPr/>
          <p:nvPr/>
        </p:nvGrpSpPr>
        <p:grpSpPr>
          <a:xfrm>
            <a:off x="-3240" y="490680"/>
            <a:ext cx="3915720" cy="6266880"/>
            <a:chOff x="-3240" y="490680"/>
            <a:chExt cx="3915720" cy="6266880"/>
          </a:xfrm>
        </p:grpSpPr>
        <p:pic>
          <p:nvPicPr>
            <p:cNvPr id="30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200160" y="693720"/>
              <a:ext cx="3509280" cy="58222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1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-3240" y="490680"/>
              <a:ext cx="3915720" cy="626688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32" name="RAZUM"/>
          <p:cNvSpPr/>
          <p:nvPr/>
        </p:nvSpPr>
        <p:spPr>
          <a:xfrm>
            <a:off x="3974760" y="116640"/>
            <a:ext cx="189504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RAZUM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med">
    <p:wipe dir="r"/>
  </p:transition>
  <p:timing>
    <p:tnLst>
      <p:par>
        <p:cTn id="32" dur="indefinite" restart="never" nodeType="tmRoot">
          <p:childTnLst>
            <p:seq>
              <p:cTn id="33" dur="indefinite" nodeType="mainSeq"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5" name="oro" descr="oro"/>
          <p:cNvPicPr/>
          <p:nvPr/>
        </p:nvPicPr>
        <p:blipFill>
          <a:blip r:embed="rId1"/>
          <a:stretch/>
        </p:blipFill>
        <p:spPr>
          <a:xfrm>
            <a:off x="11160" y="936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36" name="SAVJET"/>
          <p:cNvSpPr/>
          <p:nvPr/>
        </p:nvSpPr>
        <p:spPr>
          <a:xfrm>
            <a:off x="2324160" y="149040"/>
            <a:ext cx="244116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SAVJET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Čovjek koji ima dar savjeta sposoban je uživjeti se u situaciju svog bližnjeg i dati mu mudar i konkretan savjet (savjetovati ga),…"/>
          <p:cNvSpPr/>
          <p:nvPr/>
        </p:nvSpPr>
        <p:spPr>
          <a:xfrm>
            <a:off x="31680" y="795600"/>
            <a:ext cx="5255640" cy="6029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Čovjek koji ima dar savjeta sposoban je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uživjeti se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situaciju svog bližnjeg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dati mu mudar i konkretan savjet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(savjetovati ga),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no on zna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primiti i poslušati savjete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svojih bližnjih.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Imati dar savjeta znači biti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pomoći drugomu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, osobito u važnim trenucima njegova života, u oblikovanju njegova osobna mišljenja i donošenju osobne odluke.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8" name="image.png"/>
          <p:cNvGrpSpPr/>
          <p:nvPr/>
        </p:nvGrpSpPr>
        <p:grpSpPr>
          <a:xfrm>
            <a:off x="5381640" y="739800"/>
            <a:ext cx="3702960" cy="5988960"/>
            <a:chOff x="5381640" y="739800"/>
            <a:chExt cx="3702960" cy="5988960"/>
          </a:xfrm>
        </p:grpSpPr>
        <p:pic>
          <p:nvPicPr>
            <p:cNvPr id="39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584680" y="942840"/>
              <a:ext cx="3296520" cy="55443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0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381640" y="739800"/>
              <a:ext cx="3702960" cy="598896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45" dur="indefinite" restart="never" nodeType="tmRoot">
          <p:childTnLst>
            <p:seq>
              <p:cTn id="46" dur="indefinite" nodeType="mainSeq"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fill="hold" nodeType="click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3" name="oro" descr="oro"/>
          <p:cNvPicPr/>
          <p:nvPr/>
        </p:nvPicPr>
        <p:blipFill>
          <a:blip r:embed="rId1"/>
          <a:stretch/>
        </p:blipFill>
        <p:spPr>
          <a:xfrm>
            <a:off x="0" y="-2700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4" name="JAKOST"/>
          <p:cNvSpPr/>
          <p:nvPr/>
        </p:nvSpPr>
        <p:spPr>
          <a:xfrm>
            <a:off x="1652760" y="145800"/>
            <a:ext cx="239976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JAKOST 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Jak je čovjek hrabar i sposoban suočiti se sa svim teškoćama i problemima, te izdržati svaku patnju i bol.…"/>
          <p:cNvSpPr/>
          <p:nvPr/>
        </p:nvSpPr>
        <p:spPr>
          <a:xfrm>
            <a:off x="228600" y="758880"/>
            <a:ext cx="4571280" cy="606708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Jak je čovjek hrabar i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suočiti 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se sa svim teškoćama i problemima, te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izdržati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svaku patnju i bol.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je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hrabro i ustrajno navještati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– riječju i djelom – I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susovu Radosnu vijest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o novome Božjem svijetu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živjeti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prema zhtjevima Isusova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Evanđelja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46" name="image.png"/>
          <p:cNvGrpSpPr/>
          <p:nvPr/>
        </p:nvGrpSpPr>
        <p:grpSpPr>
          <a:xfrm>
            <a:off x="4965840" y="450720"/>
            <a:ext cx="3906000" cy="6277680"/>
            <a:chOff x="4965840" y="450720"/>
            <a:chExt cx="3906000" cy="6277680"/>
          </a:xfrm>
        </p:grpSpPr>
        <p:pic>
          <p:nvPicPr>
            <p:cNvPr id="47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168880" y="654120"/>
              <a:ext cx="3499560" cy="58334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8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4965840" y="450720"/>
              <a:ext cx="3906000" cy="627768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1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2" name="ZNANJE"/>
          <p:cNvSpPr/>
          <p:nvPr/>
        </p:nvSpPr>
        <p:spPr>
          <a:xfrm>
            <a:off x="1598760" y="75960"/>
            <a:ext cx="266544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ZNANJE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Čovjek s darom znanja uporno traži i radosno prihvaća istinu.…"/>
          <p:cNvSpPr/>
          <p:nvPr/>
        </p:nvSpPr>
        <p:spPr>
          <a:xfrm>
            <a:off x="76320" y="845640"/>
            <a:ext cx="5149440" cy="5943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Čovjek s darom znanja uporno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traži i radosno prihvaća istinu.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On prihvaća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ljude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oko sebe onakvima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kakvi jesu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raduje se njihovim različitostima.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On prihvaća istinu, i to osobito onu od koje se može istinski živjeti: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istinu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koju susrećemo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Isusu Kristu.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54" name="image.png"/>
          <p:cNvGrpSpPr/>
          <p:nvPr/>
        </p:nvGrpSpPr>
        <p:grpSpPr>
          <a:xfrm>
            <a:off x="5224320" y="374760"/>
            <a:ext cx="3817080" cy="6465240"/>
            <a:chOff x="5224320" y="374760"/>
            <a:chExt cx="3817080" cy="6465240"/>
          </a:xfrm>
        </p:grpSpPr>
        <p:pic>
          <p:nvPicPr>
            <p:cNvPr id="55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427720" y="577800"/>
              <a:ext cx="3410640" cy="6020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56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224320" y="374760"/>
              <a:ext cx="3817080" cy="646524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83" dur="indefinite" restart="never" nodeType="tmRoot">
          <p:childTnLst>
            <p:seq>
              <p:cTn id="84" dur="indefinite" nodeType="mainSeq"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5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9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9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0" name="POBOŽNOST"/>
          <p:cNvSpPr/>
          <p:nvPr/>
        </p:nvSpPr>
        <p:spPr>
          <a:xfrm>
            <a:off x="1333440" y="164160"/>
            <a:ext cx="373536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POBOŽNOST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Istinski pobožan (duhovan) čovjek živi u najdubljoj povezanosti s Bogom kao svojim Prijateljem i s ljudima.…"/>
          <p:cNvSpPr/>
          <p:nvPr/>
        </p:nvSpPr>
        <p:spPr>
          <a:xfrm>
            <a:off x="115920" y="1022040"/>
            <a:ext cx="5082480" cy="5633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Istinski pobožan (duhovan) čovjek živi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najdubljoj povezanosti s Bogom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kao svojim Prijateljem i s ljudima.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Njemu se može iskreno, bez straha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 ljubavlju obraćati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svakom trenutku.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Bog je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za njega Otac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komu se obraća bez straha, s povjerenjem i s ljubavlju, a svi su mu ljudi braća jer nam je Bog svima zajednički Otac.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62" name="pobožnost"/>
          <p:cNvGrpSpPr/>
          <p:nvPr/>
        </p:nvGrpSpPr>
        <p:grpSpPr>
          <a:xfrm>
            <a:off x="5305320" y="272880"/>
            <a:ext cx="3739320" cy="6204960"/>
            <a:chOff x="5305320" y="272880"/>
            <a:chExt cx="3739320" cy="6204960"/>
          </a:xfrm>
        </p:grpSpPr>
        <p:pic>
          <p:nvPicPr>
            <p:cNvPr id="63" name="pobožnost" descr="pobožnost"/>
            <p:cNvPicPr/>
            <p:nvPr/>
          </p:nvPicPr>
          <p:blipFill>
            <a:blip r:embed="rId2"/>
            <a:stretch/>
          </p:blipFill>
          <p:spPr>
            <a:xfrm>
              <a:off x="5508720" y="476280"/>
              <a:ext cx="3332880" cy="57603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64" name="pobožnost" descr="pobožnost"/>
            <p:cNvPicPr/>
            <p:nvPr/>
          </p:nvPicPr>
          <p:blipFill>
            <a:blip r:embed="rId3"/>
            <a:stretch/>
          </p:blipFill>
          <p:spPr>
            <a:xfrm>
              <a:off x="5305320" y="272880"/>
              <a:ext cx="3739320" cy="620496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02" dur="indefinite" restart="never" nodeType="tmRoot">
          <p:childTnLst>
            <p:seq>
              <p:cTn id="103" dur="indefinite" nodeType="mainSeq"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7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4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17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9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0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67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3280" cy="688428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8" name="STRAH BOŽJI"/>
          <p:cNvSpPr/>
          <p:nvPr/>
        </p:nvSpPr>
        <p:spPr>
          <a:xfrm>
            <a:off x="2659320" y="110880"/>
            <a:ext cx="382464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STRAH BOŽJI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Dar straha Božjega je zapravo strahopoštovanje pred našim Stvoriteljem i pred onim koji je dao svoj život za nas.…"/>
          <p:cNvSpPr/>
          <p:nvPr/>
        </p:nvSpPr>
        <p:spPr>
          <a:xfrm>
            <a:off x="201240" y="809640"/>
            <a:ext cx="8740800" cy="624672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Dar straha Božjega je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zapravo strahopoštovanje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pred našim Stvoriteljem i pred onim koji je dao svoj život za nas.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Mogli bismo reći da je to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drugo ime za ljubav prema Bogu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: </a:t>
            </a:r>
            <a:r>
              <a:rPr lang="hr-HR" sz="2400" b="1" i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bojimo se  uvrijediti Boga grijehom i prekinuti prijateljstvo s njim jer ga volimo.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Biti ispunjen strahom Božjim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ne znači bojati se Boga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, nego to znači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biti pun poštovanja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– možemo reći i strahopoštovanja – prema Bogu i prema svakom čovjeku.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To znači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izbjegavati sve čime bismo mogli uvrijediti Boga i povrijediti svoga bližnjega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; dar straha Božjega zapravo je drugo ime za ljubav prema Bogu i bližnjemu.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000" b="1" u="none" strike="noStrike">
                <a:solidFill>
                  <a:srgbClr val="000000"/>
                </a:solidFill>
                <a:effectLst/>
                <a:uFillTx/>
                <a:latin typeface="Arial"/>
                <a:ea typeface="Arial"/>
              </a:rPr>
              <a:t> 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cover dir="d"/>
      </p:transition>
    </mc:Choice>
    <mc:Fallback>
      <p:transition spd="slow">
        <p:cover dir="d"/>
      </p:transition>
    </mc:Fallback>
  </mc:AlternateContent>
  <p:timing>
    <p:tnLst>
      <p:par>
        <p:cTn id="121" dur="indefinite" restart="never" nodeType="tmRoot">
          <p:childTnLst>
            <p:seq>
              <p:cTn id="122" dur="indefinite" nodeType="mainSeq"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6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2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3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truttura predefinita">
  <a:themeElements>
    <a:clrScheme name="Struttura predefinita">
      <a:dk1>
        <a:srgbClr val="000000"/>
      </a:dk1>
      <a:lt1>
        <a:srgbClr val="ffffd9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truttura predefinita">
      <a:majorFont>
        <a:latin typeface="Helvetica" pitchFamily="0" charset="1"/>
        <a:ea typeface="Helvetica" pitchFamily="0" charset="1"/>
        <a:cs typeface="Helvetica" pitchFamily="0" charset="1"/>
      </a:majorFont>
      <a:minorFont>
        <a:latin typeface="Arial" pitchFamily="0" charset="1"/>
        <a:ea typeface="Arial" pitchFamily="0" charset="1"/>
        <a:cs typeface="Arial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uttura predefinita">
  <a:themeElements>
    <a:clrScheme name="Struttura predefinita">
      <a:dk1>
        <a:srgbClr val="000000"/>
      </a:dk1>
      <a:lt1>
        <a:srgbClr val="ffffd9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truttura predefinita">
      <a:majorFont>
        <a:latin typeface="Helvetica" pitchFamily="0" charset="1"/>
        <a:ea typeface="Helvetica" pitchFamily="0" charset="1"/>
        <a:cs typeface="Helvetica" pitchFamily="0" charset="1"/>
      </a:majorFont>
      <a:minorFont>
        <a:latin typeface="Arial" pitchFamily="0" charset="1"/>
        <a:ea typeface="Arial" pitchFamily="0" charset="1"/>
        <a:cs typeface="Arial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hr-HR</dc:language>
  <cp:lastModifiedBy/>
  <dcterms:modified xsi:type="dcterms:W3CDTF">2026-03-12T15:39:57Z</dcterms:modified>
  <cp:revision>2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