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5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3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media/hdphoto1.wdp" ContentType="image/vnd.ms-photo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13.xml"/><Relationship Id="rId4" Type="http://schemas.openxmlformats.org/officeDocument/2006/relationships/slideMaster" Target="slideMasters/slideMaster25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7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sldImg"/>
          </p:nvPr>
        </p:nvSpPr>
        <p:spPr>
          <a:xfrm>
            <a:off x="0" y="76428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move the slide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notes format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&lt;header&gt;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dt" idx="109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PlaceHolder 5"/>
          <p:cNvSpPr>
            <a:spLocks noGrp="1"/>
          </p:cNvSpPr>
          <p:nvPr>
            <p:ph type="ftr" idx="110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PlaceHolder 6"/>
          <p:cNvSpPr>
            <a:spLocks noGrp="1"/>
          </p:cNvSpPr>
          <p:nvPr>
            <p:ph type="sldNum" idx="111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9A8C7897-6202-4875-ABE4-9BAED6A34714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5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Učenicima postaviti pitanja o kršćanskoj inicijacije – ponoviti 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3" name="PlaceHolder 3"/>
          <p:cNvSpPr>
            <a:spLocks noGrp="1"/>
          </p:cNvSpPr>
          <p:nvPr>
            <p:ph type="sldNum" idx="112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9CDA09D-987A-4439-B6A0-BFAF06FFF465}" type="slidenum">
              <a: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5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PlaceHolder 3"/>
          <p:cNvSpPr>
            <a:spLocks noGrp="1"/>
          </p:cNvSpPr>
          <p:nvPr>
            <p:ph type="sldNum" idx="113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1577961-BC5C-4727-9775-1DBD2B1C93F1}" type="slidenum">
              <a: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Učenicima postaviti pitanje je li znaju kad je ustanovljena euharistija.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Vjeroučitelj pita učenika značenje navedenih kratica.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sldNum" idx="114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77B381F-2B8E-4E55-B7DD-03CD6BCEB677}" type="slidenum">
              <a: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Učenicima postaviti pitanje je li znaju kad je ustanovljena euharistija.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Vjeroučitelj pita učenika značenje navedenih kratica.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Objasniti učenicima da je hrvatski narod imao dopuštenje i prije Drugog vatikanskog koncila slaviti misu na narodnom jeziku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(Hadrijan II.)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sldNum" idx="115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F0B1060-2891-49B8-8C11-0E4D72242EF3}" type="slidenum">
              <a: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</a:t>
            </a: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9F8ACF8-9AA6-41CB-99CD-8CF3DB7C4E03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ftr" idx="28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sldNum" idx="29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83C576B-FF89-4334-B1B6-61A4E30FC1FB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dt" idx="30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itle, 2 Content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PlaceHolder 5"/>
          <p:cNvSpPr>
            <a:spLocks noGrp="1"/>
          </p:cNvSpPr>
          <p:nvPr>
            <p:ph type="ftr" idx="3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6"/>
          <p:cNvSpPr>
            <a:spLocks noGrp="1"/>
          </p:cNvSpPr>
          <p:nvPr>
            <p:ph type="sldNum" idx="3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944EE04-7AA8-446C-96A2-2A203E803B01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PlaceHolder 7"/>
          <p:cNvSpPr>
            <a:spLocks noGrp="1"/>
          </p:cNvSpPr>
          <p:nvPr>
            <p:ph type="dt" idx="3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Title Content and 2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ftr" idx="3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PlaceHolder 6"/>
          <p:cNvSpPr>
            <a:spLocks noGrp="1"/>
          </p:cNvSpPr>
          <p:nvPr>
            <p:ph type="sldNum" idx="3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C87C695-31EB-4F99-A70B-DF7553E7B5EA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7"/>
          <p:cNvSpPr>
            <a:spLocks noGrp="1"/>
          </p:cNvSpPr>
          <p:nvPr>
            <p:ph type="dt" idx="3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ftr" idx="3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PlaceHolder 6"/>
          <p:cNvSpPr>
            <a:spLocks noGrp="1"/>
          </p:cNvSpPr>
          <p:nvPr>
            <p:ph type="sldNum" idx="3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B955ABA-85E4-412D-A905-0BB984CCAAE6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PlaceHolder 7"/>
          <p:cNvSpPr>
            <a:spLocks noGrp="1"/>
          </p:cNvSpPr>
          <p:nvPr>
            <p:ph type="dt" idx="3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ftr" idx="4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sldNum" idx="4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BD201FF-9D77-41B5-B905-0E0D7055BA3C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dt" idx="4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ftr" idx="4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 type="sldNum" idx="4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6066EB6-CD21-46F1-A2FA-CEF0CC8C85C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PlaceHolder 8"/>
          <p:cNvSpPr>
            <a:spLocks noGrp="1"/>
          </p:cNvSpPr>
          <p:nvPr>
            <p:ph type="dt" idx="4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PlaceHolder 8"/>
          <p:cNvSpPr>
            <a:spLocks noGrp="1"/>
          </p:cNvSpPr>
          <p:nvPr>
            <p:ph type="ftr" idx="4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PlaceHolder 9"/>
          <p:cNvSpPr>
            <a:spLocks noGrp="1"/>
          </p:cNvSpPr>
          <p:nvPr>
            <p:ph type="sldNum" idx="4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88FF19A-3DEB-426B-9FF2-FB18EA12FD7C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PlaceHolder 10"/>
          <p:cNvSpPr>
            <a:spLocks noGrp="1"/>
          </p:cNvSpPr>
          <p:nvPr>
            <p:ph type="dt" idx="4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ftr" idx="49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sldNum" idx="50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4CAFC8D-45E5-4E1B-B1D3-E5BD39223772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dt" idx="51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ftr" idx="52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sldNum" idx="53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33C7457-E1F1-4AA0-96EA-88D96E0FE601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dt" idx="54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ftr" idx="55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sldNum" idx="56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8E98715-B2FA-446C-A94F-EC2C77D67C1E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dt" idx="57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BAA0731-559F-46DE-88E4-64249A3DEB16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6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ftr" idx="58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sldNum" idx="59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B7257F5-C262-4106-922A-4E60BC327AA6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PlaceHolder 6"/>
          <p:cNvSpPr>
            <a:spLocks noGrp="1"/>
          </p:cNvSpPr>
          <p:nvPr>
            <p:ph type="dt" idx="60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ftr" idx="6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sldNum" idx="6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6B9CC82-BC85-483D-834C-2D122EDD154A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dt" idx="6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Default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ftr" idx="6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sldNum" idx="6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8EE8C9D-4F5B-49C7-8BEA-3C73DF61AE84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dt" idx="6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PlaceHolder 5"/>
          <p:cNvSpPr>
            <a:spLocks noGrp="1"/>
          </p:cNvSpPr>
          <p:nvPr>
            <p:ph type="ftr" idx="6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PlaceHolder 6"/>
          <p:cNvSpPr>
            <a:spLocks noGrp="1"/>
          </p:cNvSpPr>
          <p:nvPr>
            <p:ph type="sldNum" idx="6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E0C91EF-F320-4FBF-AA39-863A2F55229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PlaceHolder 7"/>
          <p:cNvSpPr>
            <a:spLocks noGrp="1"/>
          </p:cNvSpPr>
          <p:nvPr>
            <p:ph type="dt" idx="6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PlaceHolder 5"/>
          <p:cNvSpPr>
            <a:spLocks noGrp="1"/>
          </p:cNvSpPr>
          <p:nvPr>
            <p:ph type="ftr" idx="7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PlaceHolder 6"/>
          <p:cNvSpPr>
            <a:spLocks noGrp="1"/>
          </p:cNvSpPr>
          <p:nvPr>
            <p:ph type="sldNum" idx="7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4E036B1-EE58-4B37-AF18-55E144054D7F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PlaceHolder 7"/>
          <p:cNvSpPr>
            <a:spLocks noGrp="1"/>
          </p:cNvSpPr>
          <p:nvPr>
            <p:ph type="dt" idx="7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ftr" idx="7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sldNum" idx="7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402C769-0D4A-4A2C-9E57-0E5AB9AAF2C8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dt" idx="7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ftr" idx="7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PlaceHolder 5"/>
          <p:cNvSpPr>
            <a:spLocks noGrp="1"/>
          </p:cNvSpPr>
          <p:nvPr>
            <p:ph type="sldNum" idx="7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3838C01-A570-402D-94CE-7AC6095C69D2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PlaceHolder 6"/>
          <p:cNvSpPr>
            <a:spLocks noGrp="1"/>
          </p:cNvSpPr>
          <p:nvPr>
            <p:ph type="dt" idx="7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PlaceHolder 6"/>
          <p:cNvSpPr>
            <a:spLocks noGrp="1"/>
          </p:cNvSpPr>
          <p:nvPr>
            <p:ph type="ftr" idx="79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PlaceHolder 7"/>
          <p:cNvSpPr>
            <a:spLocks noGrp="1"/>
          </p:cNvSpPr>
          <p:nvPr>
            <p:ph type="sldNum" idx="80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328C7EC-E1EB-4D2D-9101-29018771E35A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PlaceHolder 8"/>
          <p:cNvSpPr>
            <a:spLocks noGrp="1"/>
          </p:cNvSpPr>
          <p:nvPr>
            <p:ph type="dt" idx="81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PlaceHolder 8"/>
          <p:cNvSpPr>
            <a:spLocks noGrp="1"/>
          </p:cNvSpPr>
          <p:nvPr>
            <p:ph type="ftr" idx="82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PlaceHolder 9"/>
          <p:cNvSpPr>
            <a:spLocks noGrp="1"/>
          </p:cNvSpPr>
          <p:nvPr>
            <p:ph type="sldNum" idx="83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EA40691-766C-4DBC-A57F-ADB15F5A3FEE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PlaceHolder 10"/>
          <p:cNvSpPr>
            <a:spLocks noGrp="1"/>
          </p:cNvSpPr>
          <p:nvPr>
            <p:ph type="dt" idx="84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ftr" idx="85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sldNum" idx="86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4A3F953-518C-4B29-A9B1-E6892A05CB9C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dt" idx="87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6"/>
          <p:cNvSpPr>
            <a:spLocks noGrp="1"/>
          </p:cNvSpPr>
          <p:nvPr>
            <p:ph type="ftr" idx="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7"/>
          <p:cNvSpPr>
            <a:spLocks noGrp="1"/>
          </p:cNvSpPr>
          <p:nvPr>
            <p:ph type="sldNum" idx="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65C60CA-2ECA-4C39-AB64-BC89E8399898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" name="PlaceHolder 8"/>
          <p:cNvSpPr>
            <a:spLocks noGrp="1"/>
          </p:cNvSpPr>
          <p:nvPr>
            <p:ph type="dt" idx="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ftr" idx="88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sldNum" idx="89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104125E-FE44-49CA-BC60-5BE6A64F5C5C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dt" idx="90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ftr" idx="9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 type="sldNum" idx="9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B884EC7-E761-4AB3-B8DD-847B2CE5DAF1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PlaceHolder 5"/>
          <p:cNvSpPr>
            <a:spLocks noGrp="1"/>
          </p:cNvSpPr>
          <p:nvPr>
            <p:ph type="dt" idx="9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ftr" idx="9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PlaceHolder 5"/>
          <p:cNvSpPr>
            <a:spLocks noGrp="1"/>
          </p:cNvSpPr>
          <p:nvPr>
            <p:ph type="sldNum" idx="9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F92A9B7-06D9-40EF-8D01-23FAB15A865E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PlaceHolder 6"/>
          <p:cNvSpPr>
            <a:spLocks noGrp="1"/>
          </p:cNvSpPr>
          <p:nvPr>
            <p:ph type="dt" idx="9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ftr" idx="9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sldNum" idx="9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34C57E0-9CA1-4C1F-94BA-C699078EF601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 type="dt" idx="9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Default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ftr" idx="10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ldNum" idx="10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ED79908-4713-4FD1-810B-24A864DC327E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dt" idx="10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PlaceHolder 5"/>
          <p:cNvSpPr>
            <a:spLocks noGrp="1"/>
          </p:cNvSpPr>
          <p:nvPr>
            <p:ph type="ftr" idx="10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PlaceHolder 6"/>
          <p:cNvSpPr>
            <a:spLocks noGrp="1"/>
          </p:cNvSpPr>
          <p:nvPr>
            <p:ph type="sldNum" idx="10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F95EF7C-0C7A-4B94-896A-BC106541E25C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PlaceHolder 7"/>
          <p:cNvSpPr>
            <a:spLocks noGrp="1"/>
          </p:cNvSpPr>
          <p:nvPr>
            <p:ph type="dt" idx="10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5" name="PlaceHolder 5"/>
          <p:cNvSpPr>
            <a:spLocks noGrp="1"/>
          </p:cNvSpPr>
          <p:nvPr>
            <p:ph type="ftr" idx="10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PlaceHolder 6"/>
          <p:cNvSpPr>
            <a:spLocks noGrp="1"/>
          </p:cNvSpPr>
          <p:nvPr>
            <p:ph type="sldNum" idx="10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0B2EA16-58EE-4CC5-962F-BBA170DF6FCA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PlaceHolder 7"/>
          <p:cNvSpPr>
            <a:spLocks noGrp="1"/>
          </p:cNvSpPr>
          <p:nvPr>
            <p:ph type="dt" idx="10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8"/>
          <p:cNvSpPr>
            <a:spLocks noGrp="1"/>
          </p:cNvSpPr>
          <p:nvPr>
            <p:ph type="ftr" idx="1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9"/>
          <p:cNvSpPr>
            <a:spLocks noGrp="1"/>
          </p:cNvSpPr>
          <p:nvPr>
            <p:ph type="sldNum" idx="1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54870F5-06B9-456F-9F71-0172F5FE1BD6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10"/>
          <p:cNvSpPr>
            <a:spLocks noGrp="1"/>
          </p:cNvSpPr>
          <p:nvPr>
            <p:ph type="dt" idx="1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ftr" idx="1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sldNum" idx="1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DDC650F-3A9E-4466-9B83-78E5CC35BCD7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dt" idx="1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ftr" idx="1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sldNum" idx="1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2C087DE-78B2-4610-BFCA-A5F84AC006CB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 idx="1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ftr" idx="19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sldNum" idx="20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A2D270F-F077-408C-BA0D-E4CEAEEE69A8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dt" idx="21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ftr" idx="22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sldNum" idx="23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D3760BA-4707-464C-B8AD-89852CE05709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dt" idx="24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ftr" idx="25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sldNum" idx="26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1D1D383-7124-453C-A82A-4D35D1C5551E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dt" idx="27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5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microsoft.com/office/2007/relationships/hdphoto" Target="../media/hdphoto1.wdp"/><Relationship Id="rId3" Type="http://schemas.openxmlformats.org/officeDocument/2006/relationships/slideLayout" Target="../slideLayouts/slideLayout17.xml"/><Relationship Id="rId4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7.xml"/><Relationship Id="rId4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2"/>
          <p:cNvPicPr/>
          <p:nvPr/>
        </p:nvPicPr>
        <p:blipFill>
          <a:blip r:embed="rId1"/>
          <a:srcRect l="0" t="7897" r="0" b="-2808"/>
          <a:stretch/>
        </p:blipFill>
        <p:spPr>
          <a:xfrm>
            <a:off x="351360" y="1800720"/>
            <a:ext cx="3355200" cy="5055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5" name="Picture 3"/>
          <p:cNvPicPr/>
          <p:nvPr/>
        </p:nvPicPr>
        <p:blipFill>
          <a:blip r:embed="rId2"/>
          <a:srcRect l="-381" t="-2718" r="381" b="6112"/>
          <a:stretch/>
        </p:blipFill>
        <p:spPr>
          <a:xfrm>
            <a:off x="3688920" y="1379880"/>
            <a:ext cx="5039280" cy="547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540000" y="-27360"/>
            <a:ext cx="7918920" cy="14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36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Euharistija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7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7920" y="13248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8" name="PlaceHolder 6"/>
          <p:cNvSpPr/>
          <p:nvPr/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Blagoslov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Otpust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icture 3"/>
          <p:cNvPicPr/>
          <p:nvPr/>
        </p:nvPicPr>
        <p:blipFill>
          <a:blip r:embed="rId1"/>
          <a:srcRect l="20866" t="689" r="18574" b="7806"/>
          <a:stretch/>
        </p:blipFill>
        <p:spPr>
          <a:xfrm>
            <a:off x="-25560" y="-2880"/>
            <a:ext cx="9158040" cy="6839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0" name="Rezervirano mjesto sadržaja 2"/>
          <p:cNvSpPr/>
          <p:nvPr/>
        </p:nvSpPr>
        <p:spPr>
          <a:xfrm>
            <a:off x="431280" y="240480"/>
            <a:ext cx="8207640" cy="389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lang="hr-HR" sz="2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Arial Unicode MS"/>
                <a:ea typeface="Arial Unicode MS"/>
              </a:rPr>
              <a:t>Pretvorba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1" u="sng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bitan dio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 Mise je </a:t>
            </a:r>
            <a:r>
              <a:rPr lang="hr-HR" sz="2600" b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posvećenje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 kruha i vina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izgovaranje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 riječi s Posljednje večere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kruh i vino posvećenjem postaju nova stvarnost </a:t>
            </a:r>
            <a:r>
              <a:rPr lang="hr-HR" sz="2600" b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Kristova Tijela i njegove Krvi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1" u="sng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Pretvorba je 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otajstvena promjena stvarnosti kruha i vina u stvarnu prisutnost uskrslog Krista (</a:t>
            </a:r>
            <a:r>
              <a:rPr lang="hr-HR" sz="2600" b="0" i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transupstancijacija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)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84" dur="indefinite" restart="never" nodeType="tmRoot">
          <p:childTnLst>
            <p:seq>
              <p:cTn id="185" dur="indefinite" nodeType="mainSeq">
                <p:childTnLst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0" dur="1000"/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1" dur="1000" fill="hold"/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2" dur="1000" fill="hold"/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7" dur="1000"/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8" dur="1000" fill="hold"/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9" dur="1000" fill="hold"/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4" dur="1000"/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5" dur="1000" fill="hold"/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6" dur="1000" fill="hold"/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55000" lnSpcReduction="19999"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br>
              <a:rPr sz="4400"/>
            </a:br>
            <a:br>
              <a:rPr sz="4400"/>
            </a:b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8" name="Picture 5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250"/>
                    </a14:imgEffect>
                  </a14:imgLayer>
                </a14:imgProps>
              </a:ext>
            </a:extLst>
          </a:blip>
          <a:srcRect l="5956" t="16245" r="6895" b="26921"/>
          <a:stretch/>
        </p:blipFill>
        <p:spPr>
          <a:xfrm>
            <a:off x="395640" y="2997000"/>
            <a:ext cx="8343000" cy="3686760"/>
          </a:xfrm>
          <a:prstGeom prst="rect">
            <a:avLst/>
          </a:prstGeom>
          <a:noFill/>
          <a:ln w="31750">
            <a:solidFill>
              <a:srgbClr val="000000"/>
            </a:solidFill>
            <a:round/>
          </a:ln>
        </p:spPr>
      </p:pic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107640" y="260640"/>
            <a:ext cx="8783640" cy="30661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    </a:t>
            </a:r>
            <a:r>
              <a:rPr lang="hr-HR" sz="2800" b="1" u="sng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Euharistija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241"/>
              </a:spcBef>
              <a:buNone/>
              <a:tabLst>
                <a:tab algn="l" pos="0"/>
              </a:tabLst>
            </a:pPr>
            <a:endParaRPr lang="en-U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vrhunac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kršćanske inicijacije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središte i vrhunac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kršćanskog života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otajstvo Isusova života, muke, smrti i uskrsnuća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1000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1000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1000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"/>
          <p:cNvPicPr/>
          <p:nvPr/>
        </p:nvPicPr>
        <p:blipFill>
          <a:blip r:embed="rId1"/>
          <a:srcRect l="0" t="12133" r="0" b="0"/>
          <a:stretch/>
        </p:blipFill>
        <p:spPr>
          <a:xfrm>
            <a:off x="0" y="2504160"/>
            <a:ext cx="9142560" cy="4352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1" name=""/>
          <p:cNvSpPr/>
          <p:nvPr/>
        </p:nvSpPr>
        <p:spPr>
          <a:xfrm>
            <a:off x="360000" y="180000"/>
            <a:ext cx="845892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lang="hr-HR" sz="2200" b="1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Ustanovljenje Euharistije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>
            <a:off x="180000" y="720000"/>
            <a:ext cx="8278920" cy="178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 Posljednjoj večeri 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 defTabSz="914400">
              <a:lnSpc>
                <a:spcPct val="100000"/>
              </a:lnSpc>
              <a:spcBef>
                <a:spcPts val="1599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Isus  nam se </a:t>
            </a:r>
            <a:r>
              <a:rPr lang="hr-HR" sz="18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dariva</a:t>
            </a: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i zauvijek ostaje sa svojom zajednicom pod prilikama </a:t>
            </a:r>
            <a:r>
              <a:rPr lang="hr-HR" sz="18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posvećenog</a:t>
            </a: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kruha i vina 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 defTabSz="914400">
              <a:lnSpc>
                <a:spcPct val="100000"/>
              </a:lnSpc>
              <a:spcBef>
                <a:spcPts val="1599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hr-HR" sz="18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Isus želi</a:t>
            </a: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da se njegovi učenici sastaju i zajedno slave euharistiju 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/>
          </p:nvPr>
        </p:nvSpPr>
        <p:spPr>
          <a:xfrm>
            <a:off x="22320" y="0"/>
            <a:ext cx="4583520" cy="6856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algn="ctr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 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8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Povijest euharistije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slavi se od prvih kršćanskih vremena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prvi kršćani sastajali se u </a:t>
            </a:r>
            <a:r>
              <a:rPr lang="hr-HR" sz="24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privatnim</a:t>
            </a: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kućama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slušali </a:t>
            </a:r>
            <a:r>
              <a:rPr lang="hr-HR" sz="2400" b="0" i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biblijske tekstove, molili, </a:t>
            </a:r>
            <a:r>
              <a:rPr lang="it-IT" sz="2400" b="0" i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prinosili kruh i vino i blagovali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nakon prestanka progona kršćana (4. st.) počinje </a:t>
            </a: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gradnja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bazilika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slavlja postaju svečana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34" name="Picture 2"/>
          <p:cNvPicPr/>
          <p:nvPr/>
        </p:nvPicPr>
        <p:blipFill>
          <a:blip r:embed="rId1"/>
          <a:srcRect l="0" t="0" r="0" b="5001"/>
          <a:stretch/>
        </p:blipFill>
        <p:spPr>
          <a:xfrm>
            <a:off x="4588920" y="3285000"/>
            <a:ext cx="4553640" cy="3571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5" name="Picture 3"/>
          <p:cNvPicPr/>
          <p:nvPr/>
        </p:nvPicPr>
        <p:blipFill>
          <a:blip r:embed="rId2"/>
          <a:srcRect l="3453" t="0" r="0" b="7131"/>
          <a:stretch/>
        </p:blipFill>
        <p:spPr>
          <a:xfrm>
            <a:off x="4588920" y="0"/>
            <a:ext cx="4546080" cy="32835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24" dur="indefinite" restart="never" nodeType="tmRoot">
          <p:childTnLst>
            <p:seq>
              <p:cTn id="25" dur="indefinite" nodeType="mainSeq">
                <p:childTnLst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75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75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" dur="750" fill="hold"/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750" fill="hold"/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750" fill="hold"/>
                                        <p:tgtEl>
                                          <p:spTgt spid="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750" fill="hold"/>
                                        <p:tgtEl>
                                          <p:spTgt spid="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" dur="750" fill="hold"/>
                                        <p:tgtEl>
                                          <p:spTgt spid="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750" fill="hold"/>
                                        <p:tgtEl>
                                          <p:spTgt spid="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" dur="750" fill="hold"/>
                                        <p:tgtEl>
                                          <p:spTgt spid="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750" fill="hold"/>
                                        <p:tgtEl>
                                          <p:spTgt spid="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0" dur="750" fill="hold"/>
                                        <p:tgtEl>
                                          <p:spTgt spid="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1" dur="750" fill="hold"/>
                                        <p:tgtEl>
                                          <p:spTgt spid="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6" dur="750" fill="hold"/>
                                        <p:tgtEl>
                                          <p:spTgt spid="2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7" dur="750" fill="hold"/>
                                        <p:tgtEl>
                                          <p:spTgt spid="2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accent6">
            <a:lumMod val="20000"/>
            <a:lumOff val="80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2"/>
          <p:cNvPicPr/>
          <p:nvPr/>
        </p:nvPicPr>
        <p:blipFill>
          <a:blip r:embed="rId1">
            <a:lum bright="70000" contrast="-70000"/>
          </a:blip>
          <a:srcRect l="0" t="2634" r="6249" b="0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7" name="PlaceHolder 1"/>
          <p:cNvSpPr>
            <a:spLocks noGrp="1"/>
          </p:cNvSpPr>
          <p:nvPr>
            <p:ph/>
          </p:nvPr>
        </p:nvSpPr>
        <p:spPr>
          <a:xfrm>
            <a:off x="628560" y="764640"/>
            <a:ext cx="7885440" cy="541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92500" lnSpcReduction="9999"/>
          </a:bodyPr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800" b="1" u="sng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Povijest liturgijske molitve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 početku euharistiju 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predvodio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biskup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molitve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su bile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improvizirane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i nisu bile obvezne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pape su utvrđivali važnost molitava i obreda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papa  Grgur Veliki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(590. – 604.) je definirao 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euharistijski obred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euharistija se slavila na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latinskom jeziku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svećenik je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leđima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bio okrenut narodu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narod zbog nerazumijevanja jezika se udaljava od sudjelovanja u slavlju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Drugi vatikanski koncil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(1962. – 1965.):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519"/>
              </a:spcBef>
              <a:buNone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uvođenje 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narodnog jezika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u liturgiju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68" dur="indefinite" restart="never" nodeType="tmRoot">
          <p:childTnLst>
            <p:seq>
              <p:cTn id="69" dur="indefinite" nodeType="mainSeq">
                <p:childTnLst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4" dur="750" fill="hold"/>
                                        <p:tgtEl>
                                          <p:spTgt spid="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5" dur="750" fill="hold"/>
                                        <p:tgtEl>
                                          <p:spTgt spid="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0" dur="750" fill="hold"/>
                                        <p:tgtEl>
                                          <p:spTgt spid="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1" dur="750" fill="hold"/>
                                        <p:tgtEl>
                                          <p:spTgt spid="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6" dur="500" fill="hold"/>
                                        <p:tgtEl>
                                          <p:spTgt spid="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500" fill="hold"/>
                                        <p:tgtEl>
                                          <p:spTgt spid="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2" dur="500" fill="hold"/>
                                        <p:tgtEl>
                                          <p:spTgt spid="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3" dur="500" fill="hold"/>
                                        <p:tgtEl>
                                          <p:spTgt spid="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8" dur="500" fill="hold"/>
                                        <p:tgtEl>
                                          <p:spTgt spid="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9" dur="500" fill="hold"/>
                                        <p:tgtEl>
                                          <p:spTgt spid="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4" dur="500" fill="hold"/>
                                        <p:tgtEl>
                                          <p:spTgt spid="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5" dur="500" fill="hold"/>
                                        <p:tgtEl>
                                          <p:spTgt spid="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0" dur="500" fill="hold"/>
                                        <p:tgtEl>
                                          <p:spTgt spid="2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1" dur="500" fill="hold"/>
                                        <p:tgtEl>
                                          <p:spTgt spid="2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6" dur="500" fill="hold"/>
                                        <p:tgtEl>
                                          <p:spTgt spid="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7" dur="500" fill="hold"/>
                                        <p:tgtEl>
                                          <p:spTgt spid="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2" dur="500" fill="hold"/>
                                        <p:tgtEl>
                                          <p:spTgt spid="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3" dur="500" fill="hold"/>
                                        <p:tgtEl>
                                          <p:spTgt spid="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4500000" y="-201600"/>
            <a:ext cx="4761360" cy="920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85000" lnSpcReduction="9999"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br>
              <a:rPr sz="3100"/>
            </a:br>
            <a:r>
              <a:rPr lang="hr-HR" sz="31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Drugi nazivi za euharistiju</a:t>
            </a:r>
            <a:endParaRPr lang="en-US" sz="3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/>
          </p:nvPr>
        </p:nvSpPr>
        <p:spPr>
          <a:xfrm>
            <a:off x="4706280" y="908640"/>
            <a:ext cx="4436280" cy="594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5000" lnSpcReduction="9999"/>
          </a:bodyPr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euharistija</a:t>
            </a:r>
            <a:r>
              <a:rPr lang="hr-HR" sz="26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čin zahvaljivanja Bogu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gospodnja večera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večera koju je Gospodin blagovao prije svoje muke i smrti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lomljenje kruha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čin prepoznavanja Isusa nakon uskrsnuća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spomenčin</a:t>
            </a:r>
            <a:r>
              <a:rPr lang="hr-HR" sz="26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Gospodnja smrt i uskrsnuće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sveta žrtva</a:t>
            </a:r>
            <a:r>
              <a:rPr lang="hr-HR" sz="26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prisutnost žrtve Isusove, a uključuje i prinos Crkve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pričest </a:t>
            </a: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ovaj sakrament kršćane sjedinjuje s Kristom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sveta misa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otpust i slanje vjernika da ispune Božju volju u svakodnevnom životu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40" name="Picture 2"/>
          <p:cNvPicPr/>
          <p:nvPr/>
        </p:nvPicPr>
        <p:blipFill>
          <a:blip r:embed="rId1"/>
          <a:stretch/>
        </p:blipFill>
        <p:spPr>
          <a:xfrm>
            <a:off x="9000" y="31680"/>
            <a:ext cx="4695840" cy="6824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24" dur="indefinite" restart="never" nodeType="tmRoot">
          <p:childTnLst>
            <p:seq>
              <p:cTn id="125" dur="indefinite" nodeType="mainSeq">
                <p:childTnLst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0" dur="10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1" dur="10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2" dur="10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7" dur="1000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8" dur="1000" fill="hold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9" dur="1000" fill="hold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4" dur="1000"/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5" dur="1000" fill="hold"/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6" dur="1000" fill="hold"/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1" dur="1000"/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2" dur="1000" fill="hold"/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3" dur="1000" fill="hold"/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8" dur="1000"/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9" dur="1000" fill="hold"/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0" dur="1000" fill="hold"/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1000"/>
                                        <p:tgtEl>
                                          <p:spTgt spid="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6" dur="1000" fill="hold"/>
                                        <p:tgtEl>
                                          <p:spTgt spid="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7" dur="1000" fill="hold"/>
                                        <p:tgtEl>
                                          <p:spTgt spid="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2" dur="1000"/>
                                        <p:tgtEl>
                                          <p:spTgt spid="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3" dur="1000" fill="hold"/>
                                        <p:tgtEl>
                                          <p:spTgt spid="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4" dur="1000" fill="hold"/>
                                        <p:tgtEl>
                                          <p:spTgt spid="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3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6840" y="13140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2" name="PlaceHolder 1"/>
          <p:cNvSpPr>
            <a:spLocks noGrp="1"/>
          </p:cNvSpPr>
          <p:nvPr>
            <p:ph/>
          </p:nvPr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Uvodna pjesma i pozdrav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Opća ispovijed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Gospodine... Slava...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Zborna molitva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75" dur="indefinite" restart="never" nodeType="tmRoot">
          <p:childTnLst>
            <p:seq>
              <p:cTn id="176" dur="indefinite" nodeType="mainSeq">
                <p:childTnLst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1" dur="1000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2" dur="1000" fill="hold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3" dur="1000" fill="hold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4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7200" y="13176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4" name="PlaceHolder 4"/>
          <p:cNvSpPr/>
          <p:nvPr/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1. čitanje, Psalam i 2. čitanje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Evanđelje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Propovijed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Vjerovanje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Molitva vjernika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Picture 6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7560" y="13212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6" name="PlaceHolder 5"/>
          <p:cNvSpPr/>
          <p:nvPr/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Prinos darova, Euharistijska molitva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Očenaš, Znak mira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Jaganjače Božji...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Pričest...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Tema sustava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sustava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ma sustava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7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Application>LibreOffice/25.8.5.2$Linux_X86_64 LibreOffice_project/580$Build-2</Application>
  <AppVersion>15.0000</AppVersion>
  <Words>506</Words>
  <Paragraphs>86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2017-02-15T07:48:18Z</dcterms:created>
  <dc:creator>Marija</dc:creator>
  <dc:description/>
  <dc:language>hr-HR</dc:language>
  <cp:lastModifiedBy/>
  <dcterms:modified xsi:type="dcterms:W3CDTF">2026-03-12T15:38:04Z</dcterms:modified>
  <cp:revision>60</cp:revision>
  <dc:subject/>
  <dc:title>KAKO BITI DOBAR  (BOLJI) RODITELJ  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5</vt:i4>
  </property>
  <property fmtid="{D5CDD505-2E9C-101B-9397-08002B2CF9AE}" pid="3" name="PresentationFormat">
    <vt:lpwstr>Prikaz na zaslonu (4:3)</vt:lpwstr>
  </property>
  <property fmtid="{D5CDD505-2E9C-101B-9397-08002B2CF9AE}" pid="4" name="Slides">
    <vt:i4>11</vt:i4>
  </property>
</Properties>
</file>