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6.xml" ContentType="application/vnd.openxmlformats-officedocument.presentationml.slide+xml"/>
  <Override PartName="/ppt/slides/slide10.xml" ContentType="application/vnd.openxmlformats-officedocument.presentationml.slide+xml"/>
  <Override PartName="/ppt/slides/slide8.xml" ContentType="application/vnd.openxmlformats-officedocument.presentationml.slide+xml"/>
  <Override PartName="/ppt/slides/slide5.xml" ContentType="application/vnd.openxmlformats-officedocument.presentationml.slide+xml"/>
  <Override PartName="/ppt/slides/slide7.xml" ContentType="application/vnd.openxmlformats-officedocument.presentationml.slide+xml"/>
  <Override PartName="/ppt/slides/slide11.xml" ContentType="application/vnd.openxmlformats-officedocument.presentationml.slide+xml"/>
  <Override PartName="/ppt/slides/slide9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10080625" cy="7559675"/>
  <p:notesSz cx="7772400" cy="10058400"/>
</p:presentation>
</file>

<file path=ppt/presProps.xml><?xml version="1.0" encoding="utf-8"?>
<p:presentationPr xmlns:a="http://schemas.openxmlformats.org/drawingml/2006/main" xmlns:p="http://schemas.openxmlformats.org/presentationml/2006/main" xmlns:r="http://schemas.openxmlformats.org/officeDocument/2006/relationships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Curve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280" cy="1261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9071280" cy="4988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>
          <a:xfrm>
            <a:off x="3447360" y="6887160"/>
            <a:ext cx="319464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en-US" sz="1400" b="0" u="none" strike="noStrike">
                <a:solidFill>
                  <a:srgbClr val="ffffff"/>
                </a:solidFill>
                <a:effectLst/>
                <a:uFillTx/>
                <a:latin typeface="DejaVu Sans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1400" b="0" u="none" strike="noStrike">
                <a:solidFill>
                  <a:srgbClr val="ffffff"/>
                </a:solidFill>
                <a:effectLst/>
                <a:uFillTx/>
                <a:latin typeface="DejaVu Sans"/>
              </a:rPr>
              <a:t>&lt;footer&gt;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>
          <a:xfrm>
            <a:off x="7227360" y="688716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lang="en-US" sz="1400" b="0" u="none" strike="noStrike">
                <a:solidFill>
                  <a:srgbClr val="ffffff"/>
                </a:solidFill>
                <a:effectLst/>
                <a:uFillTx/>
                <a:latin typeface="DejaVu Sans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7F6975B9-6F93-493A-86BF-97F0F9A3D339}" type="slidenum">
              <a:rPr lang="en-US" sz="1400" b="0" u="none" strike="noStrike">
                <a:solidFill>
                  <a:srgbClr val="ffffff"/>
                </a:solidFill>
                <a:effectLst/>
                <a:uFillTx/>
                <a:latin typeface="DejaVu Sans"/>
              </a:rPr>
              <a:t>&lt;number&gt;</a:t>
            </a:fld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>
          <a:xfrm>
            <a:off x="504000" y="688716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ffffff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ffffff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Default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280" cy="1261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ftr" idx="4"/>
          </p:nvPr>
        </p:nvSpPr>
        <p:spPr>
          <a:xfrm>
            <a:off x="3447360" y="6887160"/>
            <a:ext cx="319464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en-US" sz="1400" b="0" u="none" strike="noStrike">
                <a:solidFill>
                  <a:srgbClr val="ffffff"/>
                </a:solidFill>
                <a:effectLst/>
                <a:uFillTx/>
                <a:latin typeface="DejaVu Sans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1400" b="0" u="none" strike="noStrike">
                <a:solidFill>
                  <a:srgbClr val="ffffff"/>
                </a:solidFill>
                <a:effectLst/>
                <a:uFillTx/>
                <a:latin typeface="DejaVu Sans"/>
              </a:rPr>
              <a:t>&lt;footer&gt;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" name="PlaceHolder 3"/>
          <p:cNvSpPr>
            <a:spLocks noGrp="1"/>
          </p:cNvSpPr>
          <p:nvPr>
            <p:ph type="sldNum" idx="5"/>
          </p:nvPr>
        </p:nvSpPr>
        <p:spPr>
          <a:xfrm>
            <a:off x="7227360" y="688716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lang="en-US" sz="1400" b="0" u="none" strike="noStrike">
                <a:solidFill>
                  <a:srgbClr val="ffffff"/>
                </a:solidFill>
                <a:effectLst/>
                <a:uFillTx/>
                <a:latin typeface="DejaVu Sans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476405E3-ADC3-4E23-B858-4EFAF549EC85}" type="slidenum">
              <a:rPr lang="en-US" sz="1400" b="0" u="none" strike="noStrike">
                <a:solidFill>
                  <a:srgbClr val="ffffff"/>
                </a:solidFill>
                <a:effectLst/>
                <a:uFillTx/>
                <a:latin typeface="DejaVu Sans"/>
              </a:rPr>
              <a:t>&lt;number&gt;</a:t>
            </a:fld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" name="PlaceHolder 4"/>
          <p:cNvSpPr>
            <a:spLocks noGrp="1"/>
          </p:cNvSpPr>
          <p:nvPr>
            <p:ph type="dt" idx="6"/>
          </p:nvPr>
        </p:nvSpPr>
        <p:spPr>
          <a:xfrm>
            <a:off x="504000" y="688716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ffffff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ffffff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" name="PlaceHolder 5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3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lang="en-US" sz="2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lang="en-US" sz="2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lang="en-US" sz="2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lang="en-US" sz="2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lang="en-US" sz="2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lang="en-US" sz="2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28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4400" b="0" u="none" strike="noStrike">
                <a:solidFill>
                  <a:srgbClr val="ffffff"/>
                </a:solidFill>
                <a:effectLst/>
                <a:uFillTx/>
                <a:latin typeface="DejaVu Sans"/>
              </a:rPr>
              <a:t>Grijeh</a:t>
            </a:r>
            <a:endParaRPr lang="en-US" sz="4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 type="subTitle"/>
          </p:nvPr>
        </p:nvSpPr>
        <p:spPr>
          <a:xfrm>
            <a:off x="5943600" y="6858000"/>
            <a:ext cx="4317480" cy="586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32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Tema za krizmanike</a:t>
            </a:r>
            <a:endParaRPr lang="en-US" sz="3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280" cy="1261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4400" b="0" u="none" strike="noStrike">
                <a:solidFill>
                  <a:srgbClr val="ffffff"/>
                </a:solidFill>
                <a:effectLst/>
                <a:uFillTx/>
                <a:latin typeface="DejaVu Sans"/>
              </a:rPr>
              <a:t>Pravila</a:t>
            </a:r>
            <a:endParaRPr lang="en-US" sz="4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9071280" cy="4988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100000"/>
              </a:lnSpc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Deset Božjih zapovijedi</a:t>
            </a:r>
            <a:endParaRPr lang="en-US" sz="3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432000" indent="-324000">
              <a:lnSpc>
                <a:spcPct val="100000"/>
              </a:lnSpc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Pet crkvenih zapovijedi</a:t>
            </a:r>
            <a:endParaRPr lang="en-US" sz="3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432000" indent="-324000">
              <a:lnSpc>
                <a:spcPct val="100000"/>
              </a:lnSpc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14 djela milosrđa</a:t>
            </a:r>
            <a:endParaRPr lang="en-US" sz="3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432000" indent="-324000">
              <a:lnSpc>
                <a:spcPct val="100000"/>
              </a:lnSpc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2 zapovijedi ljubavi</a:t>
            </a:r>
            <a:endParaRPr lang="en-US" sz="3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432000" indent="-324000">
              <a:lnSpc>
                <a:spcPct val="100000"/>
              </a:lnSpc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Popis 7 glavnih grijeha...</a:t>
            </a:r>
            <a:endParaRPr lang="en-US" sz="3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280" cy="1261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4400" b="0" u="none" strike="noStrike">
                <a:solidFill>
                  <a:srgbClr val="ffffff"/>
                </a:solidFill>
                <a:effectLst/>
                <a:uFillTx/>
                <a:latin typeface="DejaVu Sans"/>
              </a:rPr>
              <a:t>Savjet</a:t>
            </a:r>
            <a:endParaRPr lang="en-US" sz="4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9071280" cy="4988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lnSpcReduction="9999"/>
          </a:bodyPr>
          <a:p>
            <a:pPr marL="432000" indent="0">
              <a:lnSpc>
                <a:spcPct val="100000"/>
              </a:lnSpc>
              <a:spcBef>
                <a:spcPts val="1417"/>
              </a:spcBef>
              <a:buNone/>
              <a:tabLst>
                <a:tab algn="l" pos="0"/>
              </a:tabLst>
            </a:pPr>
            <a:r>
              <a:rPr lang="en-US" sz="3200" b="1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Kako pobijediti grijehe, grešne navike?</a:t>
            </a:r>
            <a:endParaRPr lang="en-US" sz="3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432000" indent="0">
              <a:lnSpc>
                <a:spcPct val="100000"/>
              </a:lnSpc>
              <a:spcBef>
                <a:spcPts val="1417"/>
              </a:spcBef>
              <a:buNone/>
              <a:tabLst>
                <a:tab algn="l" pos="0"/>
              </a:tabLst>
            </a:pPr>
            <a:endParaRPr lang="en-US" sz="3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432000" indent="-324000">
              <a:lnSpc>
                <a:spcPct val="100000"/>
              </a:lnSpc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  <a:tabLst>
                <a:tab algn="l" pos="0"/>
              </a:tabLst>
            </a:pPr>
            <a:r>
              <a:rPr lang="en-US" sz="32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Boriti se protiv grijeha…</a:t>
            </a:r>
            <a:endParaRPr lang="en-US" sz="3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432000" indent="-324000">
              <a:lnSpc>
                <a:spcPct val="100000"/>
              </a:lnSpc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  <a:tabLst>
                <a:tab algn="l" pos="0"/>
              </a:tabLst>
            </a:pPr>
            <a:r>
              <a:rPr lang="en-US" sz="32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Ići češće na ispovijed: jednom mjesečno</a:t>
            </a:r>
            <a:endParaRPr lang="en-US" sz="3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432000" indent="-324000">
              <a:lnSpc>
                <a:spcPct val="100000"/>
              </a:lnSpc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  <a:tabLst>
                <a:tab algn="l" pos="0"/>
              </a:tabLst>
            </a:pPr>
            <a:r>
              <a:rPr lang="en-US" sz="32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Moliti se svakodnevno</a:t>
            </a:r>
            <a:endParaRPr lang="en-US" sz="3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432000" indent="-324000">
              <a:lnSpc>
                <a:spcPct val="100000"/>
              </a:lnSpc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  <a:tabLst>
                <a:tab algn="l" pos="0"/>
              </a:tabLst>
            </a:pPr>
            <a:r>
              <a:rPr lang="en-US" sz="32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Čitati Sveto pismo: barem malo u danu</a:t>
            </a:r>
            <a:endParaRPr lang="en-US" sz="3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432000" indent="-324000">
              <a:lnSpc>
                <a:spcPct val="100000"/>
              </a:lnSpc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  <a:tabLst>
                <a:tab algn="l" pos="0"/>
              </a:tabLst>
            </a:pPr>
            <a:r>
              <a:rPr lang="en-US" sz="32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Pričešćivati se (ako nemaš smrtni grijeh)</a:t>
            </a:r>
            <a:endParaRPr lang="en-US" sz="3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432000" indent="-324000">
              <a:lnSpc>
                <a:spcPct val="100000"/>
              </a:lnSpc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  <a:tabLst>
                <a:tab algn="l" pos="0"/>
              </a:tabLst>
            </a:pPr>
            <a:r>
              <a:rPr lang="en-US" sz="32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Postiti (odricati se malenih stvari)</a:t>
            </a:r>
            <a:endParaRPr lang="en-US" sz="3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280" cy="1261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4400" b="0" u="none" strike="noStrike">
                <a:solidFill>
                  <a:srgbClr val="ffffff"/>
                </a:solidFill>
                <a:effectLst/>
                <a:uFillTx/>
                <a:latin typeface="DejaVu Sans"/>
              </a:rPr>
              <a:t>Grijeh</a:t>
            </a:r>
            <a:endParaRPr lang="en-US" sz="4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9071280" cy="4988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00000"/>
              </a:lnSpc>
              <a:spcBef>
                <a:spcPts val="1417"/>
              </a:spcBef>
              <a:buNone/>
              <a:tabLst>
                <a:tab algn="l" pos="0"/>
              </a:tabLst>
            </a:pPr>
            <a:r>
              <a:rPr lang="en-US" sz="3200" b="1" u="none" strike="noStrike">
                <a:solidFill>
                  <a:srgbClr val="ffffff"/>
                </a:solidFill>
                <a:effectLst/>
                <a:uFillTx/>
                <a:latin typeface="Arial"/>
                <a:ea typeface="Noto Sans CJK SC"/>
              </a:rPr>
              <a:t>Kada je teški grijeh?</a:t>
            </a:r>
            <a:endParaRPr lang="en-US" sz="3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spcBef>
                <a:spcPts val="1417"/>
              </a:spcBef>
              <a:buNone/>
              <a:tabLst>
                <a:tab algn="l" pos="0"/>
              </a:tabLst>
            </a:pPr>
            <a:endParaRPr lang="en-US" sz="3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spcBef>
                <a:spcPts val="1417"/>
              </a:spcBef>
              <a:buNone/>
              <a:tabLst>
                <a:tab algn="l" pos="0"/>
              </a:tabLst>
            </a:pPr>
            <a:r>
              <a:rPr lang="en-US" sz="3200" b="1" u="none" strike="noStrike">
                <a:solidFill>
                  <a:srgbClr val="ffffff"/>
                </a:solidFill>
                <a:effectLst/>
                <a:uFillTx/>
                <a:latin typeface="Arial"/>
                <a:ea typeface="Noto Sans CJK SC"/>
              </a:rPr>
              <a:t>Uvjeti:</a:t>
            </a:r>
            <a:endParaRPr lang="en-US" sz="3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spcBef>
                <a:spcPts val="1417"/>
              </a:spcBef>
              <a:buNone/>
              <a:tabLst>
                <a:tab algn="l" pos="0"/>
              </a:tabLst>
            </a:pPr>
            <a:r>
              <a:rPr lang="en-US" sz="3200" b="1" u="none" strike="noStrike">
                <a:solidFill>
                  <a:srgbClr val="ffffff"/>
                </a:solidFill>
                <a:effectLst/>
                <a:uFillTx/>
                <a:latin typeface="Arial"/>
                <a:ea typeface="Noto Sans CJK SC"/>
              </a:rPr>
              <a:t>1. teška stvar</a:t>
            </a:r>
            <a:endParaRPr lang="en-US" sz="3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spcBef>
                <a:spcPts val="1417"/>
              </a:spcBef>
              <a:buNone/>
              <a:tabLst>
                <a:tab algn="l" pos="0"/>
              </a:tabLst>
            </a:pPr>
            <a:r>
              <a:rPr lang="en-US" sz="3200" b="1" u="none" strike="noStrike">
                <a:solidFill>
                  <a:srgbClr val="ffffff"/>
                </a:solidFill>
                <a:effectLst/>
                <a:uFillTx/>
                <a:latin typeface="Arial"/>
                <a:ea typeface="Noto Sans CJK SC"/>
              </a:rPr>
              <a:t>2. potpuno svijest</a:t>
            </a:r>
            <a:endParaRPr lang="en-US" sz="3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spcBef>
                <a:spcPts val="1417"/>
              </a:spcBef>
              <a:buNone/>
              <a:tabLst>
                <a:tab algn="l" pos="0"/>
              </a:tabLst>
            </a:pPr>
            <a:r>
              <a:rPr lang="en-US" sz="3200" b="1" u="none" strike="noStrike">
                <a:solidFill>
                  <a:srgbClr val="ffffff"/>
                </a:solidFill>
                <a:effectLst/>
                <a:uFillTx/>
                <a:latin typeface="Arial"/>
                <a:ea typeface="Noto Sans CJK SC"/>
              </a:rPr>
              <a:t>3. potpuni pristanak</a:t>
            </a:r>
            <a:endParaRPr lang="en-US" sz="3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280" cy="1261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4400" b="0" u="none" strike="noStrike">
                <a:solidFill>
                  <a:srgbClr val="ffffff"/>
                </a:solidFill>
                <a:effectLst/>
                <a:uFillTx/>
                <a:latin typeface="DejaVu Sans"/>
              </a:rPr>
              <a:t>Grijeh</a:t>
            </a:r>
            <a:endParaRPr lang="en-US" sz="4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9071280" cy="4988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00000"/>
              </a:lnSpc>
              <a:spcBef>
                <a:spcPts val="1417"/>
              </a:spcBef>
              <a:buNone/>
              <a:tabLst>
                <a:tab algn="l" pos="0"/>
              </a:tabLst>
            </a:pPr>
            <a:r>
              <a:rPr lang="en-US" sz="3200" b="1" u="sng" strike="noStrike">
                <a:solidFill>
                  <a:srgbClr val="ffffff"/>
                </a:solidFill>
                <a:effectLst/>
                <a:uFillTx/>
                <a:latin typeface="Arial"/>
                <a:ea typeface="Noto Sans CJK SC"/>
              </a:rPr>
              <a:t>Da teški grijeh ne bude težak…</a:t>
            </a:r>
            <a:endParaRPr lang="en-US" sz="3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spcBef>
                <a:spcPts val="1417"/>
              </a:spcBef>
              <a:buNone/>
              <a:tabLst>
                <a:tab algn="l" pos="0"/>
              </a:tabLst>
            </a:pPr>
            <a:endParaRPr lang="en-US" sz="3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spcBef>
                <a:spcPts val="1417"/>
              </a:spcBef>
              <a:buNone/>
              <a:tabLst>
                <a:tab algn="l" pos="0"/>
              </a:tabLst>
            </a:pPr>
            <a:r>
              <a:rPr lang="en-US" sz="3200" b="1" u="sng" strike="noStrike">
                <a:solidFill>
                  <a:srgbClr val="ffffff"/>
                </a:solidFill>
                <a:effectLst/>
                <a:uFillTx/>
                <a:latin typeface="Arial"/>
                <a:ea typeface="Noto Sans CJK SC"/>
              </a:rPr>
              <a:t>Uvjeti:</a:t>
            </a:r>
            <a:endParaRPr lang="en-US" sz="3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spcBef>
                <a:spcPts val="1417"/>
              </a:spcBef>
              <a:buNone/>
              <a:tabLst>
                <a:tab algn="l" pos="0"/>
              </a:tabLst>
            </a:pPr>
            <a:r>
              <a:rPr lang="en-US" sz="3200" b="1" u="none" strike="noStrike">
                <a:solidFill>
                  <a:srgbClr val="ffffff"/>
                </a:solidFill>
                <a:effectLst/>
                <a:uFillTx/>
                <a:latin typeface="Arial"/>
                <a:ea typeface="Noto Sans CJK SC"/>
              </a:rPr>
              <a:t>1. nehotično neznanje</a:t>
            </a:r>
            <a:endParaRPr lang="en-US" sz="3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spcBef>
                <a:spcPts val="1417"/>
              </a:spcBef>
              <a:buNone/>
              <a:tabLst>
                <a:tab algn="l" pos="0"/>
              </a:tabLst>
            </a:pPr>
            <a:r>
              <a:rPr lang="en-US" sz="3200" b="1" u="none" strike="noStrike">
                <a:solidFill>
                  <a:srgbClr val="ffffff"/>
                </a:solidFill>
                <a:effectLst/>
                <a:uFillTx/>
                <a:latin typeface="Arial"/>
                <a:ea typeface="Noto Sans CJK SC"/>
              </a:rPr>
              <a:t>2. vanjske prisile</a:t>
            </a:r>
            <a:endParaRPr lang="en-US" sz="3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spcBef>
                <a:spcPts val="1417"/>
              </a:spcBef>
              <a:buNone/>
              <a:tabLst>
                <a:tab algn="l" pos="0"/>
              </a:tabLst>
            </a:pPr>
            <a:r>
              <a:rPr lang="en-US" sz="3200" b="1" u="none" strike="noStrike">
                <a:solidFill>
                  <a:srgbClr val="ffffff"/>
                </a:solidFill>
                <a:effectLst/>
                <a:uFillTx/>
                <a:latin typeface="Arial"/>
                <a:ea typeface="Noto Sans CJK SC"/>
              </a:rPr>
              <a:t>3. patološki poremećaj</a:t>
            </a:r>
            <a:endParaRPr lang="en-US" sz="3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280" cy="1261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4400" b="0" u="none" strike="noStrike">
                <a:solidFill>
                  <a:srgbClr val="ffffff"/>
                </a:solidFill>
                <a:effectLst/>
                <a:uFillTx/>
                <a:latin typeface="DejaVu Sans"/>
              </a:rPr>
              <a:t>Grijeh protiv Duha Svetoga</a:t>
            </a:r>
            <a:endParaRPr lang="en-US" sz="4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9071280" cy="4988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00000"/>
              </a:lnSpc>
              <a:spcBef>
                <a:spcPts val="1417"/>
              </a:spcBef>
              <a:buNone/>
              <a:tabLst>
                <a:tab algn="l" pos="0"/>
              </a:tabLst>
            </a:pPr>
            <a:r>
              <a:rPr lang="en-US" sz="3200" b="0" i="1" u="none" strike="noStrike">
                <a:solidFill>
                  <a:srgbClr val="ffffff"/>
                </a:solidFill>
                <a:effectLst/>
                <a:uFillTx/>
                <a:latin typeface="Arial"/>
                <a:ea typeface="Noto Sans CJK SC"/>
              </a:rPr>
              <a:t>Božje milosrđe ne pozna granica, ali tko </a:t>
            </a:r>
            <a:r>
              <a:rPr lang="en-US" sz="3200" b="1" i="1" u="none" strike="noStrike">
                <a:solidFill>
                  <a:srgbClr val="ffffff"/>
                </a:solidFill>
                <a:effectLst/>
                <a:uFillTx/>
                <a:latin typeface="Arial"/>
                <a:ea typeface="Noto Sans CJK SC"/>
              </a:rPr>
              <a:t>namjerno odbaci prihvatiti ga</a:t>
            </a:r>
            <a:r>
              <a:rPr lang="en-US" sz="3200" b="0" i="1" u="none" strike="noStrike">
                <a:solidFill>
                  <a:srgbClr val="ffffff"/>
                </a:solidFill>
                <a:effectLst/>
                <a:uFillTx/>
                <a:latin typeface="Arial"/>
                <a:ea typeface="Noto Sans CJK SC"/>
              </a:rPr>
              <a:t> pokajanjem, odbacuje oproštenje vlastitih grijeha i spasenje što ga Duh Sveti nudi. Takvo otvrdnuće može dovesti do konačnog nepokajanja i vječne propasti</a:t>
            </a:r>
            <a:r>
              <a:rPr lang="en-US" sz="3200" b="0" u="none" strike="noStrike">
                <a:solidFill>
                  <a:srgbClr val="ffffff"/>
                </a:solidFill>
                <a:effectLst/>
                <a:uFillTx/>
                <a:latin typeface="Arial"/>
                <a:ea typeface="Noto Sans CJK SC"/>
              </a:rPr>
              <a:t>. </a:t>
            </a:r>
            <a:endParaRPr lang="en-US" sz="3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spcBef>
                <a:spcPts val="1417"/>
              </a:spcBef>
              <a:buNone/>
              <a:tabLst>
                <a:tab algn="l" pos="0"/>
              </a:tabLst>
            </a:pPr>
            <a:r>
              <a:rPr lang="en-US" sz="3200" b="0" u="none" strike="noStrike">
                <a:solidFill>
                  <a:srgbClr val="ffffff"/>
                </a:solidFill>
                <a:effectLst/>
                <a:uFillTx/>
                <a:latin typeface="Arial"/>
                <a:ea typeface="Noto Sans CJK SC"/>
              </a:rPr>
              <a:t>(KKC 1864)</a:t>
            </a:r>
            <a:endParaRPr lang="en-US" sz="3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280" cy="1261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4400" b="0" u="none" strike="noStrike">
                <a:solidFill>
                  <a:srgbClr val="ffffff"/>
                </a:solidFill>
                <a:effectLst/>
                <a:uFillTx/>
                <a:latin typeface="DejaVu Sans"/>
              </a:rPr>
              <a:t>U nebu vapijući grijesi</a:t>
            </a:r>
            <a:endParaRPr lang="en-US" sz="4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9071280" cy="4988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00000"/>
              </a:lnSpc>
              <a:spcBef>
                <a:spcPts val="1417"/>
              </a:spcBef>
              <a:buNone/>
              <a:tabLst>
                <a:tab algn="l" pos="0"/>
              </a:tabLst>
            </a:pPr>
            <a:r>
              <a:rPr lang="en-US" sz="3200" b="0" i="1" u="none" strike="noStrike">
                <a:solidFill>
                  <a:srgbClr val="ffffff"/>
                </a:solidFill>
                <a:effectLst/>
                <a:uFillTx/>
                <a:latin typeface="Arial"/>
                <a:ea typeface="Noto Sans CJK SC"/>
              </a:rPr>
              <a:t>U nebo vapiju: </a:t>
            </a:r>
            <a:r>
              <a:rPr lang="en-US" sz="3200" b="1" i="1" u="none" strike="noStrike">
                <a:solidFill>
                  <a:srgbClr val="ffffff"/>
                </a:solidFill>
                <a:effectLst/>
                <a:uFillTx/>
                <a:latin typeface="Arial"/>
                <a:ea typeface="Noto Sans CJK SC"/>
              </a:rPr>
              <a:t>krv Abelova</a:t>
            </a:r>
            <a:r>
              <a:rPr lang="en-US" sz="3200" b="0" u="none" strike="noStrike">
                <a:solidFill>
                  <a:srgbClr val="ffffff"/>
                </a:solidFill>
                <a:effectLst/>
                <a:uFillTx/>
                <a:latin typeface="Arial"/>
                <a:ea typeface="Noto Sans CJK SC"/>
              </a:rPr>
              <a:t> {ubojstvo pravednika};</a:t>
            </a:r>
            <a:r>
              <a:rPr lang="en-US" sz="3200" b="0" i="1" u="none" strike="noStrike">
                <a:solidFill>
                  <a:srgbClr val="ffffff"/>
                </a:solidFill>
                <a:effectLst/>
                <a:uFillTx/>
                <a:latin typeface="Arial"/>
                <a:ea typeface="Noto Sans CJK SC"/>
              </a:rPr>
              <a:t> </a:t>
            </a:r>
            <a:r>
              <a:rPr lang="en-US" sz="3200" b="1" i="1" u="none" strike="noStrike">
                <a:solidFill>
                  <a:srgbClr val="ffffff"/>
                </a:solidFill>
                <a:effectLst/>
                <a:uFillTx/>
                <a:latin typeface="Arial"/>
                <a:ea typeface="Noto Sans CJK SC"/>
              </a:rPr>
              <a:t>sodomski grijeh</a:t>
            </a:r>
            <a:r>
              <a:rPr lang="en-US" sz="3200" b="0" i="1" u="none" strike="noStrike">
                <a:solidFill>
                  <a:srgbClr val="ffffff"/>
                </a:solidFill>
                <a:effectLst/>
                <a:uFillTx/>
                <a:latin typeface="Arial"/>
                <a:ea typeface="Noto Sans CJK SC"/>
              </a:rPr>
              <a:t> </a:t>
            </a:r>
            <a:r>
              <a:rPr lang="en-US" sz="3200" b="0" u="none" strike="noStrike">
                <a:solidFill>
                  <a:srgbClr val="ffffff"/>
                </a:solidFill>
                <a:effectLst/>
                <a:uFillTx/>
                <a:latin typeface="Arial"/>
                <a:ea typeface="Noto Sans CJK SC"/>
              </a:rPr>
              <a:t>{homoseksualizam i sve ostale </a:t>
            </a:r>
            <a:r>
              <a:rPr lang="en-US" sz="3200" b="0" i="1" u="none" strike="noStrike">
                <a:solidFill>
                  <a:srgbClr val="ffffff"/>
                </a:solidFill>
                <a:effectLst/>
                <a:uFillTx/>
                <a:latin typeface="Arial"/>
                <a:ea typeface="Noto Sans CJK SC"/>
              </a:rPr>
              <a:t>izopačene seksualne stvari</a:t>
            </a:r>
            <a:r>
              <a:rPr lang="en-US" sz="3200" b="0" u="none" strike="noStrike">
                <a:solidFill>
                  <a:srgbClr val="ffffff"/>
                </a:solidFill>
                <a:effectLst/>
                <a:uFillTx/>
                <a:latin typeface="Arial"/>
                <a:ea typeface="Noto Sans CJK SC"/>
              </a:rPr>
              <a:t>};</a:t>
            </a:r>
            <a:r>
              <a:rPr lang="en-US" sz="3200" b="0" i="1" u="none" strike="noStrike">
                <a:solidFill>
                  <a:srgbClr val="ffffff"/>
                </a:solidFill>
                <a:effectLst/>
                <a:uFillTx/>
                <a:latin typeface="Arial"/>
                <a:ea typeface="Noto Sans CJK SC"/>
              </a:rPr>
              <a:t> </a:t>
            </a:r>
            <a:r>
              <a:rPr lang="en-US" sz="3200" b="1" i="1" u="none" strike="noStrike">
                <a:solidFill>
                  <a:srgbClr val="ffffff"/>
                </a:solidFill>
                <a:effectLst/>
                <a:uFillTx/>
                <a:latin typeface="Arial"/>
                <a:ea typeface="Noto Sans CJK SC"/>
              </a:rPr>
              <a:t>jauk potlačenog naroda</a:t>
            </a:r>
            <a:r>
              <a:rPr lang="en-US" sz="3200" b="0" i="1" u="none" strike="noStrike">
                <a:solidFill>
                  <a:srgbClr val="ffffff"/>
                </a:solidFill>
                <a:effectLst/>
                <a:uFillTx/>
                <a:latin typeface="Arial"/>
                <a:ea typeface="Noto Sans CJK SC"/>
              </a:rPr>
              <a:t> u Egiptu; </a:t>
            </a:r>
            <a:r>
              <a:rPr lang="en-US" sz="3200" b="1" i="1" u="none" strike="noStrike">
                <a:solidFill>
                  <a:srgbClr val="ffffff"/>
                </a:solidFill>
                <a:effectLst/>
                <a:uFillTx/>
                <a:latin typeface="Arial"/>
                <a:ea typeface="Noto Sans CJK SC"/>
              </a:rPr>
              <a:t>jauk stranca, udovice i sirote</a:t>
            </a:r>
            <a:r>
              <a:rPr lang="en-US" sz="3200" b="0" i="1" u="none" strike="noStrike">
                <a:solidFill>
                  <a:srgbClr val="ffffff"/>
                </a:solidFill>
                <a:effectLst/>
                <a:uFillTx/>
                <a:latin typeface="Arial"/>
                <a:ea typeface="Noto Sans CJK SC"/>
              </a:rPr>
              <a:t>; </a:t>
            </a:r>
            <a:r>
              <a:rPr lang="en-US" sz="3200" b="1" i="1" u="none" strike="noStrike">
                <a:solidFill>
                  <a:srgbClr val="ffffff"/>
                </a:solidFill>
                <a:effectLst/>
                <a:uFillTx/>
                <a:latin typeface="Arial"/>
                <a:ea typeface="Noto Sans CJK SC"/>
              </a:rPr>
              <a:t>nepravda prema zaposlenom radniku</a:t>
            </a:r>
            <a:r>
              <a:rPr lang="en-US" sz="3200" b="0" u="none" strike="noStrike">
                <a:solidFill>
                  <a:srgbClr val="ffffff"/>
                </a:solidFill>
                <a:effectLst/>
                <a:uFillTx/>
                <a:latin typeface="Arial"/>
                <a:ea typeface="Noto Sans CJK SC"/>
              </a:rPr>
              <a:t> {kada se npr. ne dadne zaslužena plaća}. </a:t>
            </a:r>
            <a:endParaRPr lang="en-US" sz="3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spcBef>
                <a:spcPts val="1417"/>
              </a:spcBef>
              <a:buNone/>
              <a:tabLst>
                <a:tab algn="l" pos="0"/>
              </a:tabLst>
            </a:pPr>
            <a:r>
              <a:rPr lang="en-US" sz="3200" b="0" u="none" strike="noStrike">
                <a:solidFill>
                  <a:srgbClr val="ffffff"/>
                </a:solidFill>
                <a:effectLst/>
                <a:uFillTx/>
                <a:latin typeface="Arial"/>
                <a:ea typeface="Noto Sans CJK SC"/>
              </a:rPr>
              <a:t>(KKC 1867)</a:t>
            </a:r>
            <a:endParaRPr lang="en-US" sz="3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280" cy="1261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4400" b="0" u="none" strike="noStrike">
                <a:solidFill>
                  <a:srgbClr val="ffffff"/>
                </a:solidFill>
                <a:effectLst/>
                <a:uFillTx/>
                <a:latin typeface="DejaVu Sans"/>
              </a:rPr>
              <a:t>Mi</a:t>
            </a:r>
            <a:endParaRPr lang="en-US" sz="4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9071280" cy="4988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00000"/>
              </a:lnSpc>
              <a:spcBef>
                <a:spcPts val="1417"/>
              </a:spcBef>
              <a:buNone/>
              <a:tabLst>
                <a:tab algn="l" pos="0"/>
              </a:tabLst>
            </a:pPr>
            <a:r>
              <a:rPr lang="en-US" sz="3200" b="1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- svi smo grešni</a:t>
            </a:r>
            <a:endParaRPr lang="en-US" sz="3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spcBef>
                <a:spcPts val="1417"/>
              </a:spcBef>
              <a:buNone/>
              <a:tabLst>
                <a:tab algn="l" pos="0"/>
              </a:tabLst>
            </a:pPr>
            <a:r>
              <a:rPr lang="en-US" sz="3200" b="1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- grijeh kao glavni uzrok problema u društvu</a:t>
            </a:r>
            <a:endParaRPr lang="en-US" sz="3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spcBef>
                <a:spcPts val="1417"/>
              </a:spcBef>
              <a:buNone/>
              <a:tabLst>
                <a:tab algn="l" pos="0"/>
              </a:tabLst>
            </a:pPr>
            <a:endParaRPr lang="en-US" sz="3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spcBef>
                <a:spcPts val="1417"/>
              </a:spcBef>
              <a:buNone/>
              <a:tabLst>
                <a:tab algn="l" pos="0"/>
              </a:tabLst>
            </a:pPr>
            <a:r>
              <a:rPr lang="en-US" sz="3200" b="1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sv. Jose M. Escriva: </a:t>
            </a:r>
            <a:endParaRPr lang="en-US" sz="3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spcBef>
                <a:spcPts val="1417"/>
              </a:spcBef>
              <a:buNone/>
              <a:tabLst>
                <a:tab algn="l" pos="0"/>
              </a:tabLst>
            </a:pPr>
            <a:r>
              <a:rPr lang="en-US" sz="3200" b="0" i="1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Svetac je samo grešnik koji se trudi.</a:t>
            </a:r>
            <a:endParaRPr lang="en-US" sz="3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280" cy="1261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4400" b="0" u="none" strike="noStrike">
                <a:solidFill>
                  <a:srgbClr val="ffffff"/>
                </a:solidFill>
                <a:effectLst/>
                <a:uFillTx/>
                <a:latin typeface="DejaVu Sans"/>
              </a:rPr>
              <a:t>Grijeh</a:t>
            </a:r>
            <a:endParaRPr lang="en-US" sz="4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9071280" cy="4988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100000"/>
              </a:lnSpc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Stvorio nas predivne, savršene</a:t>
            </a:r>
            <a:endParaRPr lang="en-US" sz="3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432000" indent="-324000">
              <a:lnSpc>
                <a:spcPct val="100000"/>
              </a:lnSpc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Grijeh je poremetio ljepotu</a:t>
            </a:r>
            <a:endParaRPr lang="en-US" sz="3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432000" indent="-324000">
              <a:lnSpc>
                <a:spcPct val="100000"/>
              </a:lnSpc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Činimo zlo grijehom… ranjavamo…</a:t>
            </a:r>
            <a:endParaRPr lang="en-US" sz="3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432000" indent="0">
              <a:lnSpc>
                <a:spcPct val="100000"/>
              </a:lnSpc>
              <a:spcBef>
                <a:spcPts val="1417"/>
              </a:spcBef>
              <a:buNone/>
              <a:tabLst>
                <a:tab algn="l" pos="0"/>
              </a:tabLst>
            </a:pPr>
            <a:endParaRPr lang="en-US" sz="3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432000" indent="-324000">
              <a:lnSpc>
                <a:spcPct val="100000"/>
              </a:lnSpc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  <a:tabLst>
                <a:tab algn="l" pos="0"/>
              </a:tabLst>
            </a:pPr>
            <a:r>
              <a:rPr lang="en-US" sz="32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Kako se osjećaš kada činiš grijeh?</a:t>
            </a:r>
            <a:endParaRPr lang="en-US" sz="3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432000" indent="0">
              <a:lnSpc>
                <a:spcPct val="100000"/>
              </a:lnSpc>
              <a:spcBef>
                <a:spcPts val="1417"/>
              </a:spcBef>
              <a:buNone/>
              <a:tabLst>
                <a:tab algn="l" pos="0"/>
              </a:tabLst>
            </a:pPr>
            <a:r>
              <a:rPr lang="en-US" sz="32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...širi nemir, osjećaj manje važnosti, stid...</a:t>
            </a:r>
            <a:endParaRPr lang="en-US" sz="3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280" cy="1261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4400" b="0" u="none" strike="noStrike">
                <a:solidFill>
                  <a:srgbClr val="ffffff"/>
                </a:solidFill>
                <a:effectLst/>
                <a:uFillTx/>
                <a:latin typeface="DejaVu Sans"/>
              </a:rPr>
              <a:t>Bog</a:t>
            </a:r>
            <a:endParaRPr lang="en-US" sz="4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9071280" cy="4988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100000"/>
              </a:lnSpc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Svakome unutarnji glas govori…</a:t>
            </a:r>
            <a:endParaRPr lang="en-US" sz="3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432000" indent="-324000">
              <a:lnSpc>
                <a:spcPct val="100000"/>
              </a:lnSpc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Potiče nas na dobro, ljubav…</a:t>
            </a:r>
            <a:endParaRPr lang="en-US" sz="3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432000" indent="0">
              <a:lnSpc>
                <a:spcPct val="100000"/>
              </a:lnSpc>
              <a:spcBef>
                <a:spcPts val="1417"/>
              </a:spcBef>
              <a:buNone/>
              <a:tabLst>
                <a:tab algn="l" pos="0"/>
              </a:tabLst>
            </a:pPr>
            <a:endParaRPr lang="en-US" sz="3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432000" indent="-324000">
              <a:lnSpc>
                <a:spcPct val="100000"/>
              </a:lnSpc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  <a:tabLst>
                <a:tab algn="l" pos="0"/>
              </a:tabLst>
            </a:pPr>
            <a:r>
              <a:rPr lang="en-US" sz="32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Imamo najdublju čežnju: da smo voljeni i da volimo</a:t>
            </a:r>
            <a:endParaRPr lang="en-US" sz="3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432000" indent="-324000">
              <a:lnSpc>
                <a:spcPct val="100000"/>
              </a:lnSpc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  <a:tabLst>
                <a:tab algn="l" pos="0"/>
              </a:tabLst>
            </a:pPr>
            <a:r>
              <a:rPr lang="en-US" sz="32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Voljeti bezuvjetno !!!</a:t>
            </a:r>
            <a:endParaRPr lang="en-US" sz="3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432000" indent="0">
              <a:lnSpc>
                <a:spcPct val="100000"/>
              </a:lnSpc>
              <a:spcBef>
                <a:spcPts val="1417"/>
              </a:spcBef>
              <a:buNone/>
              <a:tabLst>
                <a:tab algn="l" pos="0"/>
              </a:tabLst>
            </a:pPr>
            <a:r>
              <a:rPr lang="en-US" sz="3200" b="0" i="1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(sve činimo da nas netko voli….)</a:t>
            </a:r>
            <a:endParaRPr lang="en-US" sz="3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504000" y="280080"/>
            <a:ext cx="9071280" cy="1304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4400" b="1" i="1" u="none" strike="noStrike">
                <a:solidFill>
                  <a:srgbClr val="ffffff"/>
                </a:solidFill>
                <a:effectLst/>
                <a:uFillTx/>
                <a:latin typeface="DejaVu Sans"/>
                <a:ea typeface="MS Gothic"/>
              </a:rPr>
              <a:t>Imaju li životna pravila i neke zabrane smisla? </a:t>
            </a:r>
            <a:endParaRPr lang="en-US" sz="4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9071280" cy="4988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100000"/>
              </a:lnSpc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3200" b="1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Zamisli</a:t>
            </a:r>
            <a:r>
              <a:rPr lang="en-US" sz="32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: sve si fulao… nisi živio po pravilima… nekoga si povrijedio… iskrivio Božju sliku…</a:t>
            </a:r>
            <a:endParaRPr lang="en-US" sz="3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432000" indent="-324000">
              <a:lnSpc>
                <a:spcPct val="100000"/>
              </a:lnSpc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Kakav je plod tvojih djela?</a:t>
            </a:r>
            <a:endParaRPr lang="en-US" sz="3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432000" indent="0">
              <a:lnSpc>
                <a:spcPct val="100000"/>
              </a:lnSpc>
              <a:spcBef>
                <a:spcPts val="1417"/>
              </a:spcBef>
              <a:buNone/>
              <a:tabLst>
                <a:tab algn="l" pos="0"/>
              </a:tabLst>
            </a:pPr>
            <a:endParaRPr lang="en-US" sz="3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432000" indent="-324000">
              <a:lnSpc>
                <a:spcPct val="100000"/>
              </a:lnSpc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  <a:tabLst>
                <a:tab algn="l" pos="0"/>
              </a:tabLst>
            </a:pPr>
            <a:r>
              <a:rPr lang="en-US" sz="3200" b="1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Pravila</a:t>
            </a:r>
            <a:r>
              <a:rPr lang="en-US" sz="32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 nisu da nas muče…</a:t>
            </a:r>
            <a:endParaRPr lang="en-US" sz="3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432000" indent="-324000">
              <a:lnSpc>
                <a:spcPct val="100000"/>
              </a:lnSpc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  <a:tabLst>
                <a:tab algn="l" pos="0"/>
              </a:tabLst>
            </a:pPr>
            <a:r>
              <a:rPr lang="en-US" sz="32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Nego daju nam život… vode u život… vode kroz život...</a:t>
            </a:r>
            <a:endParaRPr lang="en-US" sz="3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123</TotalTime>
  <Application>LibreOffice/25.8.5.2$Linux_X86_64 LibreOffice_project/580$Build-2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2025-03-21T21:08:49Z</dcterms:created>
  <dc:creator/>
  <dc:description>Abstract presentation background. Black; not recommended for printing. Picture made with  Bomomo (http://bomomo.com/).</dc:description>
  <cp:keywords>background abstract presentation</cp:keywords>
  <dc:language>hr-HR</dc:language>
  <cp:lastModifiedBy/>
  <dcterms:modified xsi:type="dcterms:W3CDTF">2026-03-12T15:41:01Z</dcterms:modified>
  <cp:revision>11</cp:revision>
  <dc:subject>Presentation background</dc:subject>
  <dc:title>dark-green-curve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fo 2">
    <vt:lpwstr/>
  </property>
  <property fmtid="{D5CDD505-2E9C-101B-9397-08002B2CF9AE}" pid="3" name="Info 3">
    <vt:lpwstr/>
  </property>
  <property fmtid="{D5CDD505-2E9C-101B-9397-08002B2CF9AE}" pid="4" name="Info 4">
    <vt:lpwstr/>
  </property>
  <property fmtid="{D5CDD505-2E9C-101B-9397-08002B2CF9AE}" pid="5" name="License">
    <vt:lpwstr>CC-BY http://creativecommons.org/licenses/by/3.0/us/ (attribute to orngjce223)</vt:lpwstr>
  </property>
</Properties>
</file>